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63" r:id="rId3"/>
    <p:sldId id="342" r:id="rId4"/>
    <p:sldId id="341" r:id="rId5"/>
    <p:sldId id="354" r:id="rId6"/>
    <p:sldId id="355" r:id="rId7"/>
    <p:sldId id="368" r:id="rId8"/>
    <p:sldId id="369" r:id="rId9"/>
    <p:sldId id="370" r:id="rId10"/>
    <p:sldId id="422" r:id="rId11"/>
    <p:sldId id="358" r:id="rId12"/>
    <p:sldId id="361" r:id="rId13"/>
    <p:sldId id="372" r:id="rId14"/>
    <p:sldId id="41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0A00"/>
    <a:srgbClr val="004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39" autoAdjust="0"/>
    <p:restoredTop sz="94660"/>
  </p:normalViewPr>
  <p:slideViewPr>
    <p:cSldViewPr>
      <p:cViewPr>
        <p:scale>
          <a:sx n="87" d="100"/>
          <a:sy n="87" d="100"/>
        </p:scale>
        <p:origin x="-144" y="-120"/>
      </p:cViewPr>
      <p:guideLst>
        <p:guide orient="horz" pos="216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20A0BF-B38B-4383-B9A0-0F642CCA59B0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9EDCEA5A-F735-479D-8C4D-C066C9D720D4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Explain and define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what court is</a:t>
          </a:r>
          <a:endParaRPr lang="en-US" sz="24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5B2A6B47-275E-4969-AA55-919D3CFEC684}" type="parTrans" cxnId="{66225391-FA09-4236-BFFF-A81938CFEF92}">
      <dgm:prSet/>
      <dgm:spPr/>
      <dgm:t>
        <a:bodyPr/>
        <a:lstStyle/>
        <a:p>
          <a:endParaRPr lang="en-US"/>
        </a:p>
      </dgm:t>
    </dgm:pt>
    <dgm:pt modelId="{4EA6A329-28AB-4165-A208-609C324F10F3}" type="sibTrans" cxnId="{66225391-FA09-4236-BFFF-A81938CFEF92}">
      <dgm:prSet/>
      <dgm:spPr/>
      <dgm:t>
        <a:bodyPr/>
        <a:lstStyle/>
        <a:p>
          <a:endParaRPr lang="en-US"/>
        </a:p>
      </dgm:t>
    </dgm:pt>
    <dgm:pt modelId="{AE5D868B-4A07-4BF8-B5BD-49B430717E40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Identify the differences between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the Supreme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Court of Guam and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the Superior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Court of Guam</a:t>
          </a:r>
          <a:endParaRPr lang="en-US" sz="24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E2ACADB4-CBC8-455D-8309-F5F5694EA4E0}" type="parTrans" cxnId="{DF96730B-F887-4AA6-92B9-0B1E451CAC01}">
      <dgm:prSet/>
      <dgm:spPr/>
      <dgm:t>
        <a:bodyPr/>
        <a:lstStyle/>
        <a:p>
          <a:endParaRPr lang="en-US"/>
        </a:p>
      </dgm:t>
    </dgm:pt>
    <dgm:pt modelId="{B73F534A-AE4C-46FB-8030-19080BF15644}" type="sibTrans" cxnId="{DF96730B-F887-4AA6-92B9-0B1E451CAC01}">
      <dgm:prSet/>
      <dgm:spPr/>
      <dgm:t>
        <a:bodyPr/>
        <a:lstStyle/>
        <a:p>
          <a:endParaRPr lang="en-US"/>
        </a:p>
      </dgm:t>
    </dgm:pt>
    <dgm:pt modelId="{DAC25DDB-EEF4-4133-82A0-0CB07595C239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2000" b="0" dirty="0" smtClean="0">
              <a:solidFill>
                <a:schemeClr val="tx1"/>
              </a:solidFill>
              <a:effectLst/>
              <a:latin typeface="Century Gothic" pitchFamily="34" charset="0"/>
            </a:rPr>
            <a:t>Recognize the Justices of Supreme Court of </a:t>
          </a:r>
          <a:r>
            <a:rPr lang="en-US" sz="2000" b="0" dirty="0" smtClean="0">
              <a:solidFill>
                <a:schemeClr val="tx1"/>
              </a:solidFill>
              <a:effectLst/>
              <a:latin typeface="Century Gothic" pitchFamily="34" charset="0"/>
            </a:rPr>
            <a:t>Guam, the Judges of the Superior </a:t>
          </a:r>
          <a:r>
            <a:rPr lang="en-US" sz="2000" b="0" dirty="0" smtClean="0">
              <a:solidFill>
                <a:schemeClr val="tx1"/>
              </a:solidFill>
              <a:effectLst/>
              <a:latin typeface="Century Gothic" pitchFamily="34" charset="0"/>
            </a:rPr>
            <a:t>Court of </a:t>
          </a:r>
          <a:r>
            <a:rPr lang="en-US" sz="2000" b="0" dirty="0" smtClean="0">
              <a:solidFill>
                <a:schemeClr val="tx1"/>
              </a:solidFill>
              <a:effectLst/>
              <a:latin typeface="Century Gothic" pitchFamily="34" charset="0"/>
            </a:rPr>
            <a:t>Guam, and the Judicial </a:t>
          </a:r>
          <a:r>
            <a:rPr lang="en-US" sz="2000" b="0" dirty="0" smtClean="0">
              <a:solidFill>
                <a:schemeClr val="tx1"/>
              </a:solidFill>
              <a:effectLst/>
              <a:latin typeface="Century Gothic" pitchFamily="34" charset="0"/>
            </a:rPr>
            <a:t>Officers</a:t>
          </a:r>
          <a:endParaRPr lang="en-US" sz="20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C4CAF6E3-48D7-495E-94B7-486508191C2B}" type="parTrans" cxnId="{F51BC2D3-5024-4BB4-BA7A-D3D6D4AC24AE}">
      <dgm:prSet/>
      <dgm:spPr/>
      <dgm:t>
        <a:bodyPr/>
        <a:lstStyle/>
        <a:p>
          <a:endParaRPr lang="en-US"/>
        </a:p>
      </dgm:t>
    </dgm:pt>
    <dgm:pt modelId="{08090104-CF43-479A-B164-222F647B0A9B}" type="sibTrans" cxnId="{F51BC2D3-5024-4BB4-BA7A-D3D6D4AC24AE}">
      <dgm:prSet/>
      <dgm:spPr/>
      <dgm:t>
        <a:bodyPr/>
        <a:lstStyle/>
        <a:p>
          <a:endParaRPr lang="en-US"/>
        </a:p>
      </dgm:t>
    </dgm:pt>
    <dgm:pt modelId="{2A3CFE84-027C-43EB-80B6-28F92FD414A0}" type="pres">
      <dgm:prSet presAssocID="{6C20A0BF-B38B-4383-B9A0-0F642CCA59B0}" presName="linearFlow" presStyleCnt="0">
        <dgm:presLayoutVars>
          <dgm:dir/>
          <dgm:resizeHandles val="exact"/>
        </dgm:presLayoutVars>
      </dgm:prSet>
      <dgm:spPr/>
    </dgm:pt>
    <dgm:pt modelId="{CF42B1D0-FBEC-4A45-8672-C26A1D47D28A}" type="pres">
      <dgm:prSet presAssocID="{9EDCEA5A-F735-479D-8C4D-C066C9D720D4}" presName="composite" presStyleCnt="0"/>
      <dgm:spPr/>
    </dgm:pt>
    <dgm:pt modelId="{0BB4F598-833A-4EE4-BE78-5F9335BCF409}" type="pres">
      <dgm:prSet presAssocID="{9EDCEA5A-F735-479D-8C4D-C066C9D720D4}" presName="imgShp" presStyleLbl="fgImgPlace1" presStyleIdx="0" presStyleCnt="3" custScaleX="135004" custScaleY="84378" custLinFactNeighborX="-29291" custLinFactNeighborY="-3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C574444C-DC80-4861-B7E8-B03EF38AC125}" type="pres">
      <dgm:prSet presAssocID="{9EDCEA5A-F735-479D-8C4D-C066C9D720D4}" presName="txShp" presStyleLbl="node1" presStyleIdx="0" presStyleCnt="3" custScaleX="1137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D4ABC-CAC8-487E-BCC3-F85FCE4D09F5}" type="pres">
      <dgm:prSet presAssocID="{4EA6A329-28AB-4165-A208-609C324F10F3}" presName="spacing" presStyleCnt="0"/>
      <dgm:spPr/>
    </dgm:pt>
    <dgm:pt modelId="{D875ABFA-DAC6-4A4E-86AA-85153CF2D20C}" type="pres">
      <dgm:prSet presAssocID="{AE5D868B-4A07-4BF8-B5BD-49B430717E40}" presName="composite" presStyleCnt="0"/>
      <dgm:spPr/>
    </dgm:pt>
    <dgm:pt modelId="{007AAFA6-BB3F-47E4-8FC6-6A84CE98FB78}" type="pres">
      <dgm:prSet presAssocID="{AE5D868B-4A07-4BF8-B5BD-49B430717E40}" presName="imgShp" presStyleLbl="fgImgPlace1" presStyleIdx="1" presStyleCnt="3" custScaleX="135004" custScaleY="84378" custLinFactNeighborX="-29766" custLinFactNeighborY="186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  <dgm:t>
        <a:bodyPr/>
        <a:lstStyle/>
        <a:p>
          <a:endParaRPr lang="en-US"/>
        </a:p>
      </dgm:t>
    </dgm:pt>
    <dgm:pt modelId="{4723FC88-01DF-4D39-A586-94B633128C45}" type="pres">
      <dgm:prSet presAssocID="{AE5D868B-4A07-4BF8-B5BD-49B430717E40}" presName="txShp" presStyleLbl="node1" presStyleIdx="1" presStyleCnt="3" custScaleX="114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D92DE4-DE09-47EB-94AA-BB5A1EF44600}" type="pres">
      <dgm:prSet presAssocID="{B73F534A-AE4C-46FB-8030-19080BF15644}" presName="spacing" presStyleCnt="0"/>
      <dgm:spPr/>
    </dgm:pt>
    <dgm:pt modelId="{42A74791-0F40-479B-A7BA-DD61400D84EA}" type="pres">
      <dgm:prSet presAssocID="{DAC25DDB-EEF4-4133-82A0-0CB07595C239}" presName="composite" presStyleCnt="0"/>
      <dgm:spPr/>
    </dgm:pt>
    <dgm:pt modelId="{F61554E6-D351-4AC3-916B-E0AB81F95C77}" type="pres">
      <dgm:prSet presAssocID="{DAC25DDB-EEF4-4133-82A0-0CB07595C239}" presName="imgShp" presStyleLbl="fgImgPlace1" presStyleIdx="2" presStyleCnt="3" custScaleX="135004" custScaleY="84378" custLinFactNeighborX="-24224" custLinFactNeighborY="-114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467AEF59-5BA9-417A-AE9A-6A2116171BBE}" type="pres">
      <dgm:prSet presAssocID="{DAC25DDB-EEF4-4133-82A0-0CB07595C239}" presName="txShp" presStyleLbl="node1" presStyleIdx="2" presStyleCnt="3" custScaleX="1194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2FF892-E41B-4A53-A2D2-3DE884ECF04B}" type="presOf" srcId="{6C20A0BF-B38B-4383-B9A0-0F642CCA59B0}" destId="{2A3CFE84-027C-43EB-80B6-28F92FD414A0}" srcOrd="0" destOrd="0" presId="urn:microsoft.com/office/officeart/2005/8/layout/vList3"/>
    <dgm:cxn modelId="{3E0BB859-D8EA-4470-8365-4AE1DB07B53D}" type="presOf" srcId="{9EDCEA5A-F735-479D-8C4D-C066C9D720D4}" destId="{C574444C-DC80-4861-B7E8-B03EF38AC125}" srcOrd="0" destOrd="0" presId="urn:microsoft.com/office/officeart/2005/8/layout/vList3"/>
    <dgm:cxn modelId="{551CC670-0DA5-4C66-A49D-340AB321D009}" type="presOf" srcId="{DAC25DDB-EEF4-4133-82A0-0CB07595C239}" destId="{467AEF59-5BA9-417A-AE9A-6A2116171BBE}" srcOrd="0" destOrd="0" presId="urn:microsoft.com/office/officeart/2005/8/layout/vList3"/>
    <dgm:cxn modelId="{DF96730B-F887-4AA6-92B9-0B1E451CAC01}" srcId="{6C20A0BF-B38B-4383-B9A0-0F642CCA59B0}" destId="{AE5D868B-4A07-4BF8-B5BD-49B430717E40}" srcOrd="1" destOrd="0" parTransId="{E2ACADB4-CBC8-455D-8309-F5F5694EA4E0}" sibTransId="{B73F534A-AE4C-46FB-8030-19080BF15644}"/>
    <dgm:cxn modelId="{8BD1F78F-CFA0-4DA3-9394-7FE80C2B3195}" type="presOf" srcId="{AE5D868B-4A07-4BF8-B5BD-49B430717E40}" destId="{4723FC88-01DF-4D39-A586-94B633128C45}" srcOrd="0" destOrd="0" presId="urn:microsoft.com/office/officeart/2005/8/layout/vList3"/>
    <dgm:cxn modelId="{66225391-FA09-4236-BFFF-A81938CFEF92}" srcId="{6C20A0BF-B38B-4383-B9A0-0F642CCA59B0}" destId="{9EDCEA5A-F735-479D-8C4D-C066C9D720D4}" srcOrd="0" destOrd="0" parTransId="{5B2A6B47-275E-4969-AA55-919D3CFEC684}" sibTransId="{4EA6A329-28AB-4165-A208-609C324F10F3}"/>
    <dgm:cxn modelId="{F51BC2D3-5024-4BB4-BA7A-D3D6D4AC24AE}" srcId="{6C20A0BF-B38B-4383-B9A0-0F642CCA59B0}" destId="{DAC25DDB-EEF4-4133-82A0-0CB07595C239}" srcOrd="2" destOrd="0" parTransId="{C4CAF6E3-48D7-495E-94B7-486508191C2B}" sibTransId="{08090104-CF43-479A-B164-222F647B0A9B}"/>
    <dgm:cxn modelId="{FA5F32AC-1A75-497C-AD7A-BC655B7F569B}" type="presParOf" srcId="{2A3CFE84-027C-43EB-80B6-28F92FD414A0}" destId="{CF42B1D0-FBEC-4A45-8672-C26A1D47D28A}" srcOrd="0" destOrd="0" presId="urn:microsoft.com/office/officeart/2005/8/layout/vList3"/>
    <dgm:cxn modelId="{7B579C5C-65B1-4413-A037-B746DFD6DF0A}" type="presParOf" srcId="{CF42B1D0-FBEC-4A45-8672-C26A1D47D28A}" destId="{0BB4F598-833A-4EE4-BE78-5F9335BCF409}" srcOrd="0" destOrd="0" presId="urn:microsoft.com/office/officeart/2005/8/layout/vList3"/>
    <dgm:cxn modelId="{745FB983-A6FC-4E78-97C8-AB3244DD646F}" type="presParOf" srcId="{CF42B1D0-FBEC-4A45-8672-C26A1D47D28A}" destId="{C574444C-DC80-4861-B7E8-B03EF38AC125}" srcOrd="1" destOrd="0" presId="urn:microsoft.com/office/officeart/2005/8/layout/vList3"/>
    <dgm:cxn modelId="{575A7696-55D3-4A76-9ECF-F26F705770FF}" type="presParOf" srcId="{2A3CFE84-027C-43EB-80B6-28F92FD414A0}" destId="{01ED4ABC-CAC8-487E-BCC3-F85FCE4D09F5}" srcOrd="1" destOrd="0" presId="urn:microsoft.com/office/officeart/2005/8/layout/vList3"/>
    <dgm:cxn modelId="{C72BA43F-2B41-4C32-A9E4-891909C61718}" type="presParOf" srcId="{2A3CFE84-027C-43EB-80B6-28F92FD414A0}" destId="{D875ABFA-DAC6-4A4E-86AA-85153CF2D20C}" srcOrd="2" destOrd="0" presId="urn:microsoft.com/office/officeart/2005/8/layout/vList3"/>
    <dgm:cxn modelId="{D80F090D-FBD4-4C84-A64C-69DCD92DCA4B}" type="presParOf" srcId="{D875ABFA-DAC6-4A4E-86AA-85153CF2D20C}" destId="{007AAFA6-BB3F-47E4-8FC6-6A84CE98FB78}" srcOrd="0" destOrd="0" presId="urn:microsoft.com/office/officeart/2005/8/layout/vList3"/>
    <dgm:cxn modelId="{882499F7-5A5E-4A69-95E2-45AEAFC62898}" type="presParOf" srcId="{D875ABFA-DAC6-4A4E-86AA-85153CF2D20C}" destId="{4723FC88-01DF-4D39-A586-94B633128C45}" srcOrd="1" destOrd="0" presId="urn:microsoft.com/office/officeart/2005/8/layout/vList3"/>
    <dgm:cxn modelId="{9C1B2197-1CFC-4105-8B8C-AEFC4D7C5EF3}" type="presParOf" srcId="{2A3CFE84-027C-43EB-80B6-28F92FD414A0}" destId="{94D92DE4-DE09-47EB-94AA-BB5A1EF44600}" srcOrd="3" destOrd="0" presId="urn:microsoft.com/office/officeart/2005/8/layout/vList3"/>
    <dgm:cxn modelId="{D7CBA915-ABC0-409C-9B9F-6FC017A0D72F}" type="presParOf" srcId="{2A3CFE84-027C-43EB-80B6-28F92FD414A0}" destId="{42A74791-0F40-479B-A7BA-DD61400D84EA}" srcOrd="4" destOrd="0" presId="urn:microsoft.com/office/officeart/2005/8/layout/vList3"/>
    <dgm:cxn modelId="{83CB0188-3652-4A48-A9A9-D65B0564B7FA}" type="presParOf" srcId="{42A74791-0F40-479B-A7BA-DD61400D84EA}" destId="{F61554E6-D351-4AC3-916B-E0AB81F95C77}" srcOrd="0" destOrd="0" presId="urn:microsoft.com/office/officeart/2005/8/layout/vList3"/>
    <dgm:cxn modelId="{26421DCE-E609-41EC-9094-FC60242C84F2}" type="presParOf" srcId="{42A74791-0F40-479B-A7BA-DD61400D84EA}" destId="{467AEF59-5BA9-417A-AE9A-6A2116171B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4444C-DC80-4861-B7E8-B03EF38AC125}">
      <dsp:nvSpPr>
        <dsp:cNvPr id="0" name=""/>
        <dsp:cNvSpPr/>
      </dsp:nvSpPr>
      <dsp:spPr>
        <a:xfrm rot="10800000">
          <a:off x="1173006" y="2094"/>
          <a:ext cx="5476236" cy="1354626"/>
        </a:xfrm>
        <a:prstGeom prst="homePlat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5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Explain and define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what court is</a:t>
          </a:r>
          <a:endParaRPr lang="en-US" sz="24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1511662" y="2094"/>
        <a:ext cx="5137580" cy="1354626"/>
      </dsp:txXfrm>
    </dsp:sp>
    <dsp:sp modelId="{0BB4F598-833A-4EE4-BE78-5F9335BCF409}">
      <dsp:nvSpPr>
        <dsp:cNvPr id="0" name=""/>
        <dsp:cNvSpPr/>
      </dsp:nvSpPr>
      <dsp:spPr>
        <a:xfrm>
          <a:off x="192973" y="107484"/>
          <a:ext cx="1828799" cy="11430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23FC88-01DF-4D39-A586-94B633128C45}">
      <dsp:nvSpPr>
        <dsp:cNvPr id="0" name=""/>
        <dsp:cNvSpPr/>
      </dsp:nvSpPr>
      <dsp:spPr>
        <a:xfrm rot="10800000">
          <a:off x="1158745" y="1761086"/>
          <a:ext cx="5495251" cy="1354626"/>
        </a:xfrm>
        <a:prstGeom prst="homePlat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5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Identify the differences between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the Supreme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Court of Guam and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the Superior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Court of Guam</a:t>
          </a:r>
          <a:endParaRPr lang="en-US" sz="24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1497401" y="1761086"/>
        <a:ext cx="5156595" cy="1354626"/>
      </dsp:txXfrm>
    </dsp:sp>
    <dsp:sp modelId="{007AAFA6-BB3F-47E4-8FC6-6A84CE98FB78}">
      <dsp:nvSpPr>
        <dsp:cNvPr id="0" name=""/>
        <dsp:cNvSpPr/>
      </dsp:nvSpPr>
      <dsp:spPr>
        <a:xfrm>
          <a:off x="181785" y="1892133"/>
          <a:ext cx="1828799" cy="11430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AEF59-5BA9-417A-AE9A-6A2116171BBE}">
      <dsp:nvSpPr>
        <dsp:cNvPr id="0" name=""/>
        <dsp:cNvSpPr/>
      </dsp:nvSpPr>
      <dsp:spPr>
        <a:xfrm rot="10800000">
          <a:off x="966633" y="3520079"/>
          <a:ext cx="5751400" cy="1354626"/>
        </a:xfrm>
        <a:prstGeom prst="homePlat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53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Recognize the Justices of Supreme Court of </a:t>
          </a:r>
          <a:r>
            <a:rPr lang="en-US" sz="20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Guam, the Judges of the Superior </a:t>
          </a:r>
          <a:r>
            <a:rPr lang="en-US" sz="20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Court of </a:t>
          </a:r>
          <a:r>
            <a:rPr lang="en-US" sz="20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Guam, and the Judicial </a:t>
          </a:r>
          <a:r>
            <a:rPr lang="en-US" sz="20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Officers</a:t>
          </a:r>
          <a:endParaRPr lang="en-US" sz="20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1305289" y="3520079"/>
        <a:ext cx="5412744" cy="1354626"/>
      </dsp:txXfrm>
    </dsp:sp>
    <dsp:sp modelId="{F61554E6-D351-4AC3-916B-E0AB81F95C77}">
      <dsp:nvSpPr>
        <dsp:cNvPr id="0" name=""/>
        <dsp:cNvSpPr/>
      </dsp:nvSpPr>
      <dsp:spPr>
        <a:xfrm>
          <a:off x="192821" y="3470851"/>
          <a:ext cx="1828799" cy="11430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FDDF64-B1F9-44A8-8BB9-7F835D6FE8F2}" type="datetimeFigureOut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1F748-AFC5-4636-8548-C70297C91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048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927430-DE9D-44FB-BECB-39265B28A89D}" type="datetimeFigureOut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61C8F0-CBF9-40EE-81C5-BD1D5D802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028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5746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35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35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35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61FAB-5816-4535-A431-1B7FCFCF9B30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9560D-DF65-48AE-A79C-6F013D07A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30950-748C-46F5-86D4-6D0024BB5564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34549-0A4A-434B-BED3-DE2B591B6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A3D2F-5B18-4CD6-A538-5E5E1B2EB741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D0B9A-3255-4A7D-93D7-3EDFD6615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A7168-55C9-4C60-AE2C-29174528AF1A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660DB-46DC-478E-8742-6116E6CD4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017EB-476C-4824-8A6F-2AEC944A2CE3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4BF51-3E30-4E13-BEB2-952E671AF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09EC3-C440-4EDC-9A50-EC62592739F1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1C6B-AD12-46BC-B9B9-B4BEA466D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23471-A7F0-4325-83F7-FE93419ECDA2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A0CB4-29D1-49A8-B0C0-BA1918C9C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DAF1A-7DC0-4C6C-984E-20CD1A979676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641A0-7DD8-4816-819D-A3B2D6002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99BF6-19FF-430A-B136-7A2FB60C8D27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5548-1F64-4F2A-AEC9-849B933F8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C4B29-6DE8-4D64-82AE-ED49722DA5AA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16AC5-7FCB-4810-8F32-EF55EC02C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FA72-6A40-456A-A5EB-3B44C682761E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E9041-BB33-492C-8BF7-6C66D0517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949CA7-B00B-4DC5-B9BA-679CBFEBC563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A45D66-D3B8-4299-A522-9FBB349C4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microsoft.com/office/2007/relationships/hdphoto" Target="../media/hdphoto2.wdp"/><Relationship Id="rId5" Type="http://schemas.openxmlformats.org/officeDocument/2006/relationships/image" Target="../media/image11.jpe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5" Type="http://schemas.openxmlformats.org/officeDocument/2006/relationships/image" Target="../media/image12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286000" y="2286000"/>
            <a:ext cx="6096000" cy="21544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Century Gothic" pitchFamily="34" charset="0"/>
              </a:rPr>
              <a:t>LESSON 1</a:t>
            </a:r>
            <a:endParaRPr lang="en-US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2667000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70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28600"/>
            <a:ext cx="3124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Review Questions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7171" y="907588"/>
            <a:ext cx="784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itchFamily="34" charset="0"/>
              </a:rPr>
              <a:t>Directions:  </a:t>
            </a:r>
            <a:r>
              <a:rPr lang="en-US" sz="2000" dirty="0">
                <a:latin typeface="Century Gothic" pitchFamily="34" charset="0"/>
              </a:rPr>
              <a:t>Read each statement.  Write </a:t>
            </a:r>
            <a:r>
              <a:rPr lang="en-US" sz="2000" b="1" u="sng" dirty="0">
                <a:latin typeface="Century Gothic" pitchFamily="34" charset="0"/>
              </a:rPr>
              <a:t>T</a:t>
            </a:r>
            <a:r>
              <a:rPr lang="en-US" sz="2000" b="1" dirty="0">
                <a:latin typeface="Century Gothic" pitchFamily="34" charset="0"/>
              </a:rPr>
              <a:t> </a:t>
            </a:r>
            <a:r>
              <a:rPr lang="en-US" sz="2000" dirty="0">
                <a:latin typeface="Century Gothic" pitchFamily="34" charset="0"/>
              </a:rPr>
              <a:t>for </a:t>
            </a:r>
            <a:r>
              <a:rPr lang="en-US" sz="2000" b="1" dirty="0">
                <a:latin typeface="Century Gothic" pitchFamily="34" charset="0"/>
              </a:rPr>
              <a:t>True </a:t>
            </a:r>
            <a:endParaRPr lang="en-US" sz="2000" dirty="0" smtClean="0">
              <a:latin typeface="Century Gothic" pitchFamily="34" charset="0"/>
            </a:endParaRPr>
          </a:p>
          <a:p>
            <a:r>
              <a:rPr lang="en-US" sz="2000" b="1" u="sng" dirty="0" smtClean="0">
                <a:latin typeface="Century Gothic" pitchFamily="34" charset="0"/>
              </a:rPr>
              <a:t>F</a:t>
            </a:r>
            <a:r>
              <a:rPr lang="en-US" sz="2000" b="1" dirty="0" smtClean="0">
                <a:latin typeface="Century Gothic" pitchFamily="34" charset="0"/>
              </a:rPr>
              <a:t> </a:t>
            </a:r>
            <a:r>
              <a:rPr lang="en-US" sz="2000" dirty="0">
                <a:latin typeface="Century Gothic" pitchFamily="34" charset="0"/>
              </a:rPr>
              <a:t>for </a:t>
            </a:r>
            <a:r>
              <a:rPr lang="en-US" sz="2000" b="1" dirty="0">
                <a:latin typeface="Century Gothic" pitchFamily="34" charset="0"/>
              </a:rPr>
              <a:t>False.</a:t>
            </a:r>
          </a:p>
          <a:p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124384"/>
              </p:ext>
            </p:extLst>
          </p:nvPr>
        </p:nvGraphicFramePr>
        <p:xfrm>
          <a:off x="1447800" y="2133600"/>
          <a:ext cx="7543800" cy="3840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9357"/>
                <a:gridCol w="734443"/>
              </a:tblGrid>
              <a:tr h="632539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1.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The Supreme Court of Guam is composed of nine justices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253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2.  The Presiding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Judge is the head of the Supreme Court of Guam.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08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3.  </a:t>
                      </a: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There are three justices in the Supreme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Court of Guam.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2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4. </a:t>
                      </a: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.  The Superior Court of Guam is Guam’s trial court.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0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5. 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The Supreme Court of Guam is led by the Chief Justice.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2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6.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Judges of the Superior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Court of Guam are appointed by the legislature.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Picture 8" descr="C:\Users\eborja\Desktop\tf.jpg"/>
          <p:cNvPicPr/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CrisscrossEtching/>
                    </a14:imgEffect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812"/>
          <a:stretch/>
        </p:blipFill>
        <p:spPr bwMode="auto">
          <a:xfrm>
            <a:off x="7711122" y="0"/>
            <a:ext cx="1432878" cy="1676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8255986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57600" y="304800"/>
            <a:ext cx="3200400" cy="5517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85900" y="257516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Court Word Search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7171" y="907588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itchFamily="34" charset="0"/>
              </a:rPr>
              <a:t>Directions</a:t>
            </a:r>
            <a:r>
              <a:rPr lang="en-US" sz="2000" b="1" dirty="0" smtClean="0">
                <a:latin typeface="Century Gothic" pitchFamily="34" charset="0"/>
              </a:rPr>
              <a:t>: </a:t>
            </a:r>
            <a:r>
              <a:rPr lang="en-US" sz="2000" dirty="0" smtClean="0">
                <a:latin typeface="Century Gothic" pitchFamily="34" charset="0"/>
              </a:rPr>
              <a:t>Find and circle the words below in the word find puzzle.  Words can be vertical, horizontal, diagonal, forward or backward.</a:t>
            </a:r>
            <a:endParaRPr lang="en-US" sz="2000" b="1" dirty="0">
              <a:latin typeface="Century Gothic" pitchFamily="34" charset="0"/>
            </a:endParaRP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5638800"/>
            <a:ext cx="52578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Century Gothic" panose="020B0502020202020204" pitchFamily="34" charset="0"/>
              </a:rPr>
              <a:t>PRESIDING JUDGE	SUPREME COURT	JUSTICE</a:t>
            </a:r>
          </a:p>
          <a:p>
            <a:r>
              <a:rPr lang="en-US" sz="1300" dirty="0" smtClean="0">
                <a:latin typeface="Century Gothic" panose="020B0502020202020204" pitchFamily="34" charset="0"/>
              </a:rPr>
              <a:t>CIVIL		GOVERNOR	CHIEF JUSTICE</a:t>
            </a:r>
            <a:endParaRPr lang="en-US" sz="1300" dirty="0">
              <a:latin typeface="Century Gothic" panose="020B0502020202020204" pitchFamily="34" charset="0"/>
            </a:endParaRPr>
          </a:p>
          <a:p>
            <a:r>
              <a:rPr lang="en-US" sz="1300" dirty="0" smtClean="0">
                <a:latin typeface="Century Gothic" panose="020B0502020202020204" pitchFamily="34" charset="0"/>
              </a:rPr>
              <a:t>JUDGES		HEARING 		SUPERIOR COURT</a:t>
            </a:r>
          </a:p>
          <a:p>
            <a:r>
              <a:rPr lang="en-US" sz="1300" dirty="0" smtClean="0">
                <a:latin typeface="Century Gothic" panose="020B0502020202020204" pitchFamily="34" charset="0"/>
              </a:rPr>
              <a:t>GUAM		LEGISLATURE	APPEAL</a:t>
            </a:r>
          </a:p>
          <a:p>
            <a:r>
              <a:rPr lang="en-US" sz="1300" dirty="0" smtClean="0">
                <a:latin typeface="Century Gothic" panose="020B0502020202020204" pitchFamily="34" charset="0"/>
              </a:rPr>
              <a:t>TRIAL COURT	CRIMINAL			</a:t>
            </a: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79925"/>
              </p:ext>
            </p:extLst>
          </p:nvPr>
        </p:nvGraphicFramePr>
        <p:xfrm>
          <a:off x="2857500" y="1946616"/>
          <a:ext cx="5600700" cy="357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373380"/>
                <a:gridCol w="373380"/>
                <a:gridCol w="373380"/>
                <a:gridCol w="373380"/>
                <a:gridCol w="373380"/>
                <a:gridCol w="373380"/>
                <a:gridCol w="373380"/>
                <a:gridCol w="373380"/>
                <a:gridCol w="373380"/>
                <a:gridCol w="373380"/>
                <a:gridCol w="373380"/>
                <a:gridCol w="373380"/>
                <a:gridCol w="373380"/>
                <a:gridCol w="37338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595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</a:t>
                      </a:r>
                      <a:endParaRPr lang="en-US" sz="105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19400" y="1981200"/>
            <a:ext cx="5638800" cy="35052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1" name="Picture 7" descr="C:\Users\eborja\Desktop\g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829" y="4876800"/>
            <a:ext cx="1393371" cy="190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10939231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28600"/>
            <a:ext cx="3124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68069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T</a:t>
            </a:r>
            <a:r>
              <a:rPr lang="en-US" sz="3600" b="1" dirty="0" smtClean="0">
                <a:latin typeface="Century Gothic" panose="020B0502020202020204" pitchFamily="34" charset="0"/>
              </a:rPr>
              <a:t>est your Memory</a:t>
            </a:r>
          </a:p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Part 1 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13716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entury Gothic" pitchFamily="34" charset="0"/>
              </a:rPr>
              <a:t>Directions:  </a:t>
            </a:r>
            <a:r>
              <a:rPr lang="en-US" sz="2000" dirty="0" smtClean="0">
                <a:latin typeface="Century Gothic" pitchFamily="34" charset="0"/>
              </a:rPr>
              <a:t>Identify some of Guam’s Justices, Judges, and Judicial Officers.  Write your answer in  the boxes below.</a:t>
            </a:r>
            <a:endParaRPr lang="en-US" sz="2000" dirty="0">
              <a:latin typeface="Century Gothic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020390"/>
              </p:ext>
            </p:extLst>
          </p:nvPr>
        </p:nvGraphicFramePr>
        <p:xfrm>
          <a:off x="1524000" y="2286000"/>
          <a:ext cx="7467600" cy="4356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168401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Name</a:t>
                      </a:r>
                      <a:r>
                        <a:rPr lang="en-US" sz="2400" baseline="0" dirty="0" smtClean="0"/>
                        <a:t> the 3 Supreme Court Justices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Name 4 Superior</a:t>
                      </a:r>
                      <a:r>
                        <a:rPr lang="en-US" sz="2400" baseline="0" dirty="0" smtClean="0"/>
                        <a:t> Court Judges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Name 1 Superior</a:t>
                      </a:r>
                      <a:r>
                        <a:rPr lang="en-US" sz="2400" baseline="0" dirty="0" smtClean="0"/>
                        <a:t> Court Judicial Officer</a:t>
                      </a:r>
                      <a:endParaRPr lang="en-US" sz="2400" dirty="0"/>
                    </a:p>
                  </a:txBody>
                  <a:tcPr/>
                </a:tc>
              </a:tr>
              <a:tr h="668247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</a:tr>
              <a:tr h="668247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8247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82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Users\eborja\Desktop\TestIQ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39000" y="76200"/>
            <a:ext cx="1905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borja\Desktop\IQ Test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046" b="59204"/>
          <a:stretch/>
        </p:blipFill>
        <p:spPr bwMode="auto">
          <a:xfrm>
            <a:off x="7892143" y="76200"/>
            <a:ext cx="1219200" cy="515034"/>
          </a:xfrm>
          <a:prstGeom prst="ellipse">
            <a:avLst/>
          </a:prstGeom>
          <a:ln w="31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9695433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28600"/>
            <a:ext cx="3124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68069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T</a:t>
            </a:r>
            <a:r>
              <a:rPr lang="en-US" sz="3600" b="1" dirty="0" smtClean="0">
                <a:latin typeface="Century Gothic" panose="020B0502020202020204" pitchFamily="34" charset="0"/>
              </a:rPr>
              <a:t>est your Memory</a:t>
            </a:r>
          </a:p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Part 2 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1371600"/>
            <a:ext cx="739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itchFamily="34" charset="0"/>
              </a:rPr>
              <a:t>Directions:  </a:t>
            </a:r>
            <a:r>
              <a:rPr lang="en-US" sz="2000" dirty="0" smtClean="0">
                <a:latin typeface="Century Gothic" pitchFamily="34" charset="0"/>
              </a:rPr>
              <a:t>Describe the Supreme Court and </a:t>
            </a:r>
            <a:r>
              <a:rPr lang="en-US" sz="2000" dirty="0" smtClean="0">
                <a:latin typeface="Century Gothic" pitchFamily="34" charset="0"/>
              </a:rPr>
              <a:t>differentiate between the Supreme </a:t>
            </a:r>
            <a:r>
              <a:rPr lang="en-US" sz="2000" dirty="0" smtClean="0">
                <a:latin typeface="Century Gothic" pitchFamily="34" charset="0"/>
              </a:rPr>
              <a:t>Court from Superior Court.  Write your </a:t>
            </a:r>
            <a:r>
              <a:rPr lang="en-US" sz="2000" dirty="0" smtClean="0">
                <a:latin typeface="Century Gothic" pitchFamily="34" charset="0"/>
              </a:rPr>
              <a:t>answer on the space provided.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929745"/>
              </p:ext>
            </p:extLst>
          </p:nvPr>
        </p:nvGraphicFramePr>
        <p:xfrm>
          <a:off x="1534886" y="2667000"/>
          <a:ext cx="7391400" cy="3825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/>
                <a:gridCol w="3695700"/>
              </a:tblGrid>
              <a:tr h="16803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Tell us what you know about the Supreme</a:t>
                      </a:r>
                      <a:r>
                        <a:rPr lang="en-US" sz="2400" baseline="0" dirty="0" smtClean="0"/>
                        <a:t> Court</a:t>
                      </a:r>
                    </a:p>
                    <a:p>
                      <a:pPr algn="ctr"/>
                      <a:endParaRPr lang="en-US" sz="2400" baseline="0" dirty="0" smtClean="0"/>
                    </a:p>
                    <a:p>
                      <a:pPr algn="ctr"/>
                      <a:endParaRPr lang="en-US" sz="2400" baseline="0" dirty="0" smtClean="0"/>
                    </a:p>
                    <a:p>
                      <a:pPr algn="ctr"/>
                      <a:r>
                        <a:rPr lang="en-US" sz="2400" baseline="0" dirty="0" smtClean="0"/>
                        <a:t>(List </a:t>
                      </a:r>
                      <a:r>
                        <a:rPr lang="en-US" sz="2400" baseline="0" dirty="0" smtClean="0"/>
                        <a:t>3 facts)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How is the Superior</a:t>
                      </a:r>
                      <a:r>
                        <a:rPr lang="en-US" sz="2400" baseline="0" dirty="0" smtClean="0"/>
                        <a:t> Court different from Supreme Court?</a:t>
                      </a:r>
                    </a:p>
                    <a:p>
                      <a:pPr algn="ctr"/>
                      <a:endParaRPr lang="en-US" sz="2400" baseline="0" dirty="0" smtClean="0"/>
                    </a:p>
                    <a:p>
                      <a:pPr algn="ctr"/>
                      <a:r>
                        <a:rPr lang="en-US" sz="2400" baseline="0" dirty="0" smtClean="0"/>
                        <a:t>(List </a:t>
                      </a:r>
                      <a:r>
                        <a:rPr lang="en-US" sz="2400" baseline="0" dirty="0" smtClean="0"/>
                        <a:t>3 differences)</a:t>
                      </a:r>
                      <a:endParaRPr lang="en-US" sz="2400" dirty="0"/>
                    </a:p>
                  </a:txBody>
                  <a:tcPr/>
                </a:tc>
              </a:tr>
              <a:tr h="635161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</a:tr>
              <a:tr h="635161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</a:tr>
              <a:tr h="635161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Users\eborja\Desktop\TestIQ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39000" y="76200"/>
            <a:ext cx="1905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borja\Desktop\IQ Test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046" b="59204"/>
          <a:stretch/>
        </p:blipFill>
        <p:spPr bwMode="auto">
          <a:xfrm>
            <a:off x="7892143" y="76200"/>
            <a:ext cx="1219200" cy="515034"/>
          </a:xfrm>
          <a:prstGeom prst="ellipse">
            <a:avLst/>
          </a:prstGeom>
          <a:ln w="31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19471674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88421731"/>
              </p:ext>
            </p:extLst>
          </p:nvPr>
        </p:nvGraphicFramePr>
        <p:xfrm>
          <a:off x="1600200" y="1600200"/>
          <a:ext cx="7239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478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Learning Objectives</a:t>
            </a:r>
            <a:endParaRPr lang="en-US" sz="4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015361"/>
      </p:ext>
    </p:extLst>
  </p:cSld>
  <p:clrMapOvr>
    <a:masterClrMapping/>
  </p:clrMapOvr>
  <p:transition advTm="28335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1298448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657599" y="1121230"/>
            <a:ext cx="54537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itchFamily="34" charset="0"/>
              </a:rPr>
              <a:t>A</a:t>
            </a:r>
            <a:r>
              <a:rPr lang="en-US" sz="3200" dirty="0" smtClean="0">
                <a:latin typeface="Century Gothic" pitchFamily="34" charset="0"/>
              </a:rPr>
              <a:t> court </a:t>
            </a:r>
            <a:r>
              <a:rPr lang="en-US" sz="3200" dirty="0" smtClean="0">
                <a:latin typeface="Century Gothic" pitchFamily="34" charset="0"/>
              </a:rPr>
              <a:t>has the authority to resolve legal disputes between parties, and can be presided over by justices, judges or other judicial officers.</a:t>
            </a:r>
            <a:endParaRPr lang="en-US" sz="3200" dirty="0">
              <a:latin typeface="Century Gothic" pitchFamily="34" charset="0"/>
            </a:endParaRPr>
          </a:p>
        </p:txBody>
      </p:sp>
      <p:pic>
        <p:nvPicPr>
          <p:cNvPr id="1027" name="Picture 3" descr="C:\Users\toshiba1\Desktop\judge with gave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9" y="4635838"/>
            <a:ext cx="3276600" cy="220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81400" y="163286"/>
            <a:ext cx="5529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Define “court”</a:t>
            </a:r>
            <a:endParaRPr lang="en-US" sz="4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074" name="Picture 2" descr="C:\Users\eborja\Desktop\The courts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93" t="14584" r="23659" b="39023"/>
          <a:stretch/>
        </p:blipFill>
        <p:spPr bwMode="auto">
          <a:xfrm>
            <a:off x="1298448" y="10886"/>
            <a:ext cx="2282952" cy="334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96985536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" y="-32657"/>
            <a:ext cx="1298448" cy="689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228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The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eborja\Desktop\supreme court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762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15144" y="1773761"/>
            <a:ext cx="54809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300" dirty="0" smtClean="0">
                <a:latin typeface="Century Gothic" panose="020B0502020202020204" pitchFamily="34" charset="0"/>
              </a:rPr>
              <a:t>It is the highest </a:t>
            </a:r>
            <a:r>
              <a:rPr lang="en-US" sz="2300" dirty="0" smtClean="0">
                <a:latin typeface="Century Gothic" panose="020B0502020202020204" pitchFamily="34" charset="0"/>
              </a:rPr>
              <a:t>court of the judicial branch of </a:t>
            </a:r>
            <a:r>
              <a:rPr lang="en-US" sz="2300" dirty="0" smtClean="0">
                <a:latin typeface="Century Gothic" panose="020B0502020202020204" pitchFamily="34" charset="0"/>
              </a:rPr>
              <a:t>Guam.</a:t>
            </a:r>
            <a:endParaRPr lang="en-US" sz="2300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300" dirty="0" smtClean="0">
                <a:latin typeface="Century Gothic" panose="020B0502020202020204" pitchFamily="34" charset="0"/>
              </a:rPr>
              <a:t>It is a court of </a:t>
            </a:r>
            <a:r>
              <a:rPr lang="en-US" sz="2300" dirty="0" smtClean="0">
                <a:latin typeface="Century Gothic" panose="020B0502020202020204" pitchFamily="34" charset="0"/>
              </a:rPr>
              <a:t>appeals.</a:t>
            </a:r>
            <a:endParaRPr lang="en-US" sz="2300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300" dirty="0" smtClean="0">
                <a:latin typeface="Century Gothic" panose="020B0502020202020204" pitchFamily="34" charset="0"/>
              </a:rPr>
              <a:t>It consist </a:t>
            </a:r>
            <a:r>
              <a:rPr lang="en-US" sz="2300" dirty="0" smtClean="0">
                <a:latin typeface="Century Gothic" panose="020B0502020202020204" pitchFamily="34" charset="0"/>
              </a:rPr>
              <a:t>of three justices </a:t>
            </a:r>
            <a:r>
              <a:rPr lang="en-US" sz="2300" dirty="0" smtClean="0">
                <a:latin typeface="Century Gothic" panose="020B0502020202020204" pitchFamily="34" charset="0"/>
              </a:rPr>
              <a:t>who preside </a:t>
            </a:r>
            <a:r>
              <a:rPr lang="en-US" sz="2300" dirty="0" smtClean="0">
                <a:latin typeface="Century Gothic" panose="020B0502020202020204" pitchFamily="34" charset="0"/>
              </a:rPr>
              <a:t>over criminal and civil </a:t>
            </a:r>
            <a:r>
              <a:rPr lang="en-US" sz="2300" dirty="0" smtClean="0">
                <a:latin typeface="Century Gothic" panose="020B0502020202020204" pitchFamily="34" charset="0"/>
              </a:rPr>
              <a:t>appeal matters. </a:t>
            </a:r>
            <a:endParaRPr lang="en-US" sz="2300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300" dirty="0" smtClean="0">
                <a:latin typeface="Century Gothic" panose="020B0502020202020204" pitchFamily="34" charset="0"/>
              </a:rPr>
              <a:t>The Chief Justice is the head of the Supreme </a:t>
            </a:r>
            <a:r>
              <a:rPr lang="en-US" sz="2300" dirty="0" smtClean="0">
                <a:latin typeface="Century Gothic" panose="020B0502020202020204" pitchFamily="34" charset="0"/>
              </a:rPr>
              <a:t>Court.</a:t>
            </a:r>
            <a:endParaRPr lang="en-US" sz="2300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300" dirty="0" smtClean="0">
                <a:latin typeface="Century Gothic" panose="020B0502020202020204" pitchFamily="34" charset="0"/>
              </a:rPr>
              <a:t>The Justices </a:t>
            </a:r>
            <a:r>
              <a:rPr lang="en-US" sz="2300" dirty="0" smtClean="0">
                <a:latin typeface="Century Gothic" panose="020B0502020202020204" pitchFamily="34" charset="0"/>
              </a:rPr>
              <a:t>of the Supreme Court of </a:t>
            </a:r>
            <a:r>
              <a:rPr lang="en-US" sz="2300" dirty="0" smtClean="0">
                <a:latin typeface="Century Gothic" panose="020B0502020202020204" pitchFamily="34" charset="0"/>
              </a:rPr>
              <a:t>Guam are appointed by the Governor of Guam and confirmed by the Guam Legislature.</a:t>
            </a:r>
            <a:endParaRPr lang="en-US" sz="2300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0200" y="206829"/>
            <a:ext cx="240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of Guam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Picture 2" descr="C:\Users\eborja\Desktop\appeal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95"/>
          <a:stretch/>
        </p:blipFill>
        <p:spPr bwMode="auto">
          <a:xfrm>
            <a:off x="6781800" y="3657600"/>
            <a:ext cx="2324100" cy="10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eborja\Desktop\3 justices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2590800"/>
            <a:ext cx="212226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39658995"/>
      </p:ext>
    </p:extLst>
  </p:cSld>
  <p:clrMapOvr>
    <a:masterClrMapping/>
  </p:clrMapOvr>
  <p:transition advTm="28335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" y="-32657"/>
            <a:ext cx="1298448" cy="689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600200" y="250371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The</a:t>
            </a:r>
            <a:r>
              <a:rPr lang="en-US" sz="3600" dirty="0" smtClean="0">
                <a:latin typeface="Century Gothic" panose="020B0502020202020204" pitchFamily="34" charset="0"/>
              </a:rPr>
              <a:t> 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69571" y="1981200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It is the Guam’s </a:t>
            </a:r>
            <a:r>
              <a:rPr lang="en-US" sz="2400" dirty="0" smtClean="0">
                <a:latin typeface="Century Gothic" panose="020B0502020202020204" pitchFamily="34" charset="0"/>
              </a:rPr>
              <a:t>trial </a:t>
            </a:r>
            <a:r>
              <a:rPr lang="en-US" sz="2400" dirty="0" smtClean="0">
                <a:latin typeface="Century Gothic" panose="020B0502020202020204" pitchFamily="34" charset="0"/>
              </a:rPr>
              <a:t>court.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The courts </a:t>
            </a:r>
            <a:r>
              <a:rPr lang="en-US" sz="2400" dirty="0" smtClean="0">
                <a:latin typeface="Century Gothic" panose="020B0502020202020204" pitchFamily="34" charset="0"/>
              </a:rPr>
              <a:t>of general </a:t>
            </a:r>
            <a:r>
              <a:rPr lang="en-US" sz="2400" dirty="0" smtClean="0">
                <a:latin typeface="Century Gothic" panose="020B0502020202020204" pitchFamily="34" charset="0"/>
              </a:rPr>
              <a:t>jurisdiction </a:t>
            </a:r>
            <a:r>
              <a:rPr lang="en-US" sz="2400" dirty="0" smtClean="0">
                <a:latin typeface="Century Gothic" panose="020B0502020202020204" pitchFamily="34" charset="0"/>
              </a:rPr>
              <a:t>preside </a:t>
            </a:r>
            <a:r>
              <a:rPr lang="en-US" sz="2400" dirty="0" smtClean="0">
                <a:latin typeface="Century Gothic" panose="020B0502020202020204" pitchFamily="34" charset="0"/>
              </a:rPr>
              <a:t>over criminal</a:t>
            </a:r>
            <a:r>
              <a:rPr lang="en-US" sz="2400" dirty="0" smtClean="0">
                <a:latin typeface="Century Gothic" panose="020B0502020202020204" pitchFamily="34" charset="0"/>
              </a:rPr>
              <a:t>, civil, juvenile, probate, </a:t>
            </a:r>
            <a:r>
              <a:rPr lang="en-US" sz="2400" dirty="0" smtClean="0">
                <a:latin typeface="Century Gothic" panose="020B0502020202020204" pitchFamily="34" charset="0"/>
              </a:rPr>
              <a:t>small </a:t>
            </a:r>
            <a:r>
              <a:rPr lang="en-US" sz="2400" dirty="0" smtClean="0">
                <a:latin typeface="Century Gothic" panose="020B0502020202020204" pitchFamily="34" charset="0"/>
              </a:rPr>
              <a:t>claims, </a:t>
            </a:r>
            <a:r>
              <a:rPr lang="en-US" sz="2400" dirty="0" smtClean="0">
                <a:latin typeface="Century Gothic" panose="020B0502020202020204" pitchFamily="34" charset="0"/>
              </a:rPr>
              <a:t>traffic, and child support cases.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It is headed </a:t>
            </a:r>
            <a:r>
              <a:rPr lang="en-US" sz="2400" dirty="0" smtClean="0">
                <a:latin typeface="Century Gothic" panose="020B0502020202020204" pitchFamily="34" charset="0"/>
              </a:rPr>
              <a:t>by the Presiding </a:t>
            </a:r>
            <a:r>
              <a:rPr lang="en-US" sz="2400" dirty="0" smtClean="0">
                <a:latin typeface="Century Gothic" panose="020B0502020202020204" pitchFamily="34" charset="0"/>
              </a:rPr>
              <a:t>Judge.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Judges of the Superior Court are appointed by </a:t>
            </a:r>
            <a:r>
              <a:rPr lang="en-US" sz="2400" dirty="0" smtClean="0">
                <a:latin typeface="Century Gothic" panose="020B0502020202020204" pitchFamily="34" charset="0"/>
              </a:rPr>
              <a:t>the Governor.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pic>
        <p:nvPicPr>
          <p:cNvPr id="2" name="Picture 2" descr="C:\Users\eborja\Desktop\Trial Court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119" b="50000"/>
          <a:stretch/>
        </p:blipFill>
        <p:spPr bwMode="auto">
          <a:xfrm>
            <a:off x="2895600" y="21771"/>
            <a:ext cx="2971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91200" y="250371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of Guam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050" name="Picture 2" descr="C:\Users\eborja\Desktop\judgees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35" b="7851"/>
          <a:stretch/>
        </p:blipFill>
        <p:spPr bwMode="auto">
          <a:xfrm>
            <a:off x="5943600" y="5480955"/>
            <a:ext cx="3200400" cy="137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oshiba1\Desktop\cj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041"/>
          <a:stretch/>
        </p:blipFill>
        <p:spPr bwMode="auto">
          <a:xfrm>
            <a:off x="3547609" y="134256"/>
            <a:ext cx="2200275" cy="95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1543426"/>
      </p:ext>
    </p:extLst>
  </p:cSld>
  <p:clrMapOvr>
    <a:masterClrMapping/>
  </p:clrMapOvr>
  <p:transition advTm="28335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Supreme Court of Guam 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Justices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1981200"/>
            <a:ext cx="533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</a:rPr>
              <a:t>Chief Justice Katherine A. </a:t>
            </a:r>
            <a:r>
              <a:rPr lang="en-US" sz="2800" dirty="0" err="1" smtClean="0">
                <a:latin typeface="Century Gothic" panose="020B0502020202020204" pitchFamily="34" charset="0"/>
              </a:rPr>
              <a:t>Maraman</a:t>
            </a:r>
            <a:endParaRPr lang="en-US" sz="2800" dirty="0" smtClean="0">
              <a:latin typeface="Century Gothic" panose="020B0502020202020204" pitchFamily="34" charset="0"/>
            </a:endParaRPr>
          </a:p>
          <a:p>
            <a:endParaRPr lang="en-US" sz="3200" dirty="0" smtClean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9200" y="3352800"/>
            <a:ext cx="3581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 panose="020B0502020202020204" pitchFamily="34" charset="0"/>
              </a:rPr>
              <a:t>Associate Justice Robert J. Torres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5029200"/>
            <a:ext cx="3810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 panose="020B0502020202020204" pitchFamily="34" charset="0"/>
              </a:rPr>
              <a:t>Associate Justice F. Phillip </a:t>
            </a:r>
            <a:r>
              <a:rPr lang="en-US" sz="2800" dirty="0" err="1">
                <a:latin typeface="Century Gothic" panose="020B0502020202020204" pitchFamily="34" charset="0"/>
              </a:rPr>
              <a:t>Carbullido</a:t>
            </a:r>
            <a:endParaRPr lang="en-US" sz="28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8502089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Superior Court of Guam </a:t>
            </a:r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Judges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17013"/>
              </p:ext>
            </p:extLst>
          </p:nvPr>
        </p:nvGraphicFramePr>
        <p:xfrm>
          <a:off x="1638300" y="1600200"/>
          <a:ext cx="7162800" cy="426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1628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Presiding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Judge Alberto C.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</a:rPr>
                        <a:t>Lamorena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III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Judge Michael</a:t>
                      </a:r>
                      <a:r>
                        <a:rPr lang="en-US" sz="2000" baseline="0" dirty="0" smtClean="0"/>
                        <a:t> J. </a:t>
                      </a:r>
                      <a:r>
                        <a:rPr lang="en-US" sz="2000" baseline="0" dirty="0" err="1" smtClean="0"/>
                        <a:t>Bordallo</a:t>
                      </a:r>
                      <a:endParaRPr lang="en-US" sz="20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Judge Anita A. </a:t>
                      </a:r>
                      <a:r>
                        <a:rPr lang="en-US" sz="2000" dirty="0" err="1" smtClean="0"/>
                        <a:t>Sukola</a:t>
                      </a:r>
                      <a:endParaRPr lang="en-US" sz="20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Judge Arthur</a:t>
                      </a:r>
                      <a:r>
                        <a:rPr lang="en-US" sz="2000" baseline="0" dirty="0" smtClean="0"/>
                        <a:t> R. </a:t>
                      </a:r>
                      <a:r>
                        <a:rPr lang="en-US" sz="2000" baseline="0" dirty="0" err="1" smtClean="0"/>
                        <a:t>Barcinas</a:t>
                      </a:r>
                      <a:endParaRPr lang="en-US" sz="2000" baseline="0" dirty="0" smtClean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Judge Vernon P. Perez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Judge Maria T. </a:t>
                      </a:r>
                      <a:r>
                        <a:rPr lang="en-US" sz="2000" baseline="0" dirty="0" err="1" smtClean="0"/>
                        <a:t>Cenzon</a:t>
                      </a:r>
                      <a:endParaRPr lang="en-US" sz="2000" baseline="0" dirty="0" smtClean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Judge </a:t>
                      </a:r>
                      <a:r>
                        <a:rPr lang="en-US" sz="2000" baseline="0" dirty="0" err="1" smtClean="0"/>
                        <a:t>Eyze</a:t>
                      </a:r>
                      <a:r>
                        <a:rPr lang="en-US" sz="2000" baseline="0" dirty="0" smtClean="0"/>
                        <a:t> M. </a:t>
                      </a:r>
                      <a:r>
                        <a:rPr lang="en-US" sz="2000" baseline="0" dirty="0" err="1" smtClean="0"/>
                        <a:t>Iriarte</a:t>
                      </a:r>
                      <a:endParaRPr lang="en-US" sz="20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83771865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Superior Court of Guam </a:t>
            </a:r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Magistrate Judge and Hearing Officer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980895"/>
              </p:ext>
            </p:extLst>
          </p:nvPr>
        </p:nvGraphicFramePr>
        <p:xfrm>
          <a:off x="1638300" y="2057400"/>
          <a:ext cx="71628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/>
              </a:tblGrid>
              <a:tr h="1028700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Magistrate Judge Alberto E.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</a:rPr>
                        <a:t>Tolentino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28700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Magistrate</a:t>
                      </a:r>
                      <a:r>
                        <a:rPr lang="en-US" sz="2000" baseline="0" dirty="0" smtClean="0"/>
                        <a:t> Judge Benjamin C. </a:t>
                      </a:r>
                      <a:r>
                        <a:rPr lang="en-US" sz="2000" baseline="0" dirty="0" err="1" smtClean="0"/>
                        <a:t>Sison</a:t>
                      </a:r>
                      <a:r>
                        <a:rPr lang="en-US" sz="2000" baseline="0" dirty="0" smtClean="0"/>
                        <a:t>, Jr.</a:t>
                      </a:r>
                      <a:endParaRPr lang="en-US" sz="2000" dirty="0"/>
                    </a:p>
                  </a:txBody>
                  <a:tcPr/>
                </a:tc>
              </a:tr>
              <a:tr h="1028700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Administrative</a:t>
                      </a:r>
                      <a:r>
                        <a:rPr lang="en-US" sz="2000" baseline="0" dirty="0" smtClean="0"/>
                        <a:t> Hearing Officer Linda L. Ingles</a:t>
                      </a:r>
                      <a:endParaRPr lang="en-US" sz="2000" dirty="0"/>
                    </a:p>
                  </a:txBody>
                  <a:tcPr/>
                </a:tc>
              </a:tr>
              <a:tr h="1028700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Administrative</a:t>
                      </a:r>
                      <a:r>
                        <a:rPr lang="en-US" sz="2000" baseline="0" dirty="0" smtClean="0"/>
                        <a:t> Hearing Officer Bridgette A. Keith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73934609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52600" y="1524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Keywords</a:t>
            </a:r>
            <a:endParaRPr lang="en-US" sz="4000" b="1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946666"/>
            <a:ext cx="73914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</a:rPr>
              <a:t>Justice</a:t>
            </a:r>
            <a:r>
              <a:rPr lang="en-US" sz="1600" dirty="0">
                <a:latin typeface="Century Gothic" panose="020B0502020202020204" pitchFamily="34" charset="0"/>
              </a:rPr>
              <a:t> - the formal title given to a member of Supreme Court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Judge</a:t>
            </a:r>
            <a:r>
              <a:rPr lang="en-US" sz="1600" dirty="0">
                <a:latin typeface="Century Gothic" panose="020B0502020202020204" pitchFamily="34" charset="0"/>
              </a:rPr>
              <a:t> - one who conducts over a court of justice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Criminal </a:t>
            </a:r>
            <a:r>
              <a:rPr lang="en-US" sz="1600" dirty="0">
                <a:latin typeface="Century Gothic" panose="020B0502020202020204" pitchFamily="34" charset="0"/>
              </a:rPr>
              <a:t>- one who has been convicted of a violation of the criminal laws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Civil </a:t>
            </a:r>
            <a:r>
              <a:rPr lang="en-US" sz="1600" dirty="0">
                <a:latin typeface="Century Gothic" panose="020B0502020202020204" pitchFamily="34" charset="0"/>
              </a:rPr>
              <a:t>- branch of law that pertains to suits outside of criminal practice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Juvenile </a:t>
            </a:r>
            <a:r>
              <a:rPr lang="en-US" sz="1600" dirty="0">
                <a:latin typeface="Century Gothic" panose="020B0502020202020204" pitchFamily="34" charset="0"/>
              </a:rPr>
              <a:t>- term use to describe a minor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Probate </a:t>
            </a:r>
            <a:r>
              <a:rPr lang="en-US" sz="1600" dirty="0">
                <a:latin typeface="Century Gothic" panose="020B0502020202020204" pitchFamily="34" charset="0"/>
              </a:rPr>
              <a:t>- settlement of a decedent’s estate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Domestic </a:t>
            </a:r>
            <a:r>
              <a:rPr lang="en-US" sz="1600" dirty="0">
                <a:latin typeface="Century Gothic" panose="020B0502020202020204" pitchFamily="34" charset="0"/>
              </a:rPr>
              <a:t>- related to a home or family matters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Special Proceedings </a:t>
            </a:r>
            <a:r>
              <a:rPr lang="en-US" sz="1600" dirty="0">
                <a:latin typeface="Century Gothic" panose="020B0502020202020204" pitchFamily="34" charset="0"/>
              </a:rPr>
              <a:t>- an action in which a party seek protection of right or prevention of wrong of public offense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Child Support </a:t>
            </a:r>
            <a:r>
              <a:rPr lang="en-US" sz="1600" dirty="0">
                <a:latin typeface="Century Gothic" panose="020B0502020202020204" pitchFamily="34" charset="0"/>
              </a:rPr>
              <a:t>- money given to the other party for minor’s support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Small Claims </a:t>
            </a:r>
            <a:r>
              <a:rPr lang="en-US" sz="1600" dirty="0">
                <a:latin typeface="Century Gothic" panose="020B0502020202020204" pitchFamily="34" charset="0"/>
              </a:rPr>
              <a:t>- resolves legal disputes involving an amount of money that is less than a set dollar amount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Traffic Court </a:t>
            </a:r>
            <a:r>
              <a:rPr lang="en-US" sz="1600" dirty="0">
                <a:latin typeface="Century Gothic" panose="020B0502020202020204" pitchFamily="34" charset="0"/>
              </a:rPr>
              <a:t>-</a:t>
            </a:r>
            <a:r>
              <a:rPr lang="en-US" sz="1600" b="1" dirty="0">
                <a:latin typeface="Century Gothic" panose="020B0502020202020204" pitchFamily="34" charset="0"/>
              </a:rPr>
              <a:t> </a:t>
            </a:r>
            <a:r>
              <a:rPr lang="en-US" sz="1600" dirty="0">
                <a:latin typeface="Century Gothic" panose="020B0502020202020204" pitchFamily="34" charset="0"/>
              </a:rPr>
              <a:t>deals with traffic law violations</a:t>
            </a:r>
            <a:r>
              <a:rPr lang="en-US" sz="1600" b="1" dirty="0">
                <a:latin typeface="Century Gothic" panose="020B0502020202020204" pitchFamily="34" charset="0"/>
              </a:rPr>
              <a:t> </a:t>
            </a:r>
            <a:endParaRPr lang="en-US" sz="1600" dirty="0"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2032597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.3|8|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.3|8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.3|8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heme/theme1.xml><?xml version="1.0" encoding="utf-8"?>
<a:theme xmlns:a="http://schemas.openxmlformats.org/drawingml/2006/main" name="TP03000600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5B16780-D2A6-4184-88E4-4A67362267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TP030006004</Template>
  <TotalTime>6742</TotalTime>
  <Words>786</Words>
  <Application>Microsoft Office PowerPoint</Application>
  <PresentationFormat>On-screen Show (4:3)</PresentationFormat>
  <Paragraphs>324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TP030006004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shayden</dc:creator>
  <cp:lastModifiedBy>toshiba1</cp:lastModifiedBy>
  <cp:revision>641</cp:revision>
  <dcterms:created xsi:type="dcterms:W3CDTF">2012-09-04T16:29:21Z</dcterms:created>
  <dcterms:modified xsi:type="dcterms:W3CDTF">2017-05-06T23:46:41Z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TC300060049990</vt:lpwstr>
  </property>
</Properties>
</file>